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Montserrat"/>
      <p:regular r:id="rId31"/>
      <p:bold r:id="rId32"/>
      <p:italic r:id="rId33"/>
      <p:boldItalic r:id="rId34"/>
    </p:embeddedFont>
    <p:embeddedFont>
      <p:font typeface="Lato"/>
      <p:regular r:id="rId35"/>
      <p:bold r:id="rId36"/>
      <p:italic r:id="rId37"/>
      <p:boldItalic r:id="rId38"/>
    </p:embeddedFont>
    <p:embeddedFont>
      <p:font typeface="Tahoma"/>
      <p:regular r:id="rId39"/>
      <p:bold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Tahoma-bold.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Montserrat-italic.fntdata"/><Relationship Id="rId10" Type="http://schemas.openxmlformats.org/officeDocument/2006/relationships/slide" Target="slides/slide5.xml"/><Relationship Id="rId32" Type="http://schemas.openxmlformats.org/officeDocument/2006/relationships/font" Target="fonts/Montserrat-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Montserrat-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39" Type="http://schemas.openxmlformats.org/officeDocument/2006/relationships/font" Target="fonts/Tahoma-regular.fntdata"/><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jpg>
</file>

<file path=ppt/media/image19.png>
</file>

<file path=ppt/media/image2.png>
</file>

<file path=ppt/media/image20.jpg>
</file>

<file path=ppt/media/image21.png>
</file>

<file path=ppt/media/image22.png>
</file>

<file path=ppt/media/image23.png>
</file>

<file path=ppt/media/image24.png>
</file>

<file path=ppt/media/image3.jp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2621380bd2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2621380bd2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2c8ecdd31d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2c8ecdd31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2c8ecdd31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2c8ecdd31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2c8ecdd31d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2c8ecdd31d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2c9c11cb3e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2c9c11cb3e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2c9c11cb3e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2c9c11cb3e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2c9c11cb3e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2c9c11cb3e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2c8ecdd31d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2c8ecdd31d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2c8ecdd31d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2c8ecdd31d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2c8ecdd31d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2c8ecdd31d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2db0f4d90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2db0f4d90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0c1e16d272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0c1e16d272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2c8ecdd31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2c8ecdd31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2c8ecdd31d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2c8ecdd31d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2c8ecdd31d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2c8ecdd31d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2c8ecdd31d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2c8ecdd31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2c8ecdd31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2c8ecdd31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1ed3b68cf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1ed3b68cf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2c8ecdd31d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2c8ecdd31d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2c8ecdd31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2c8ecdd31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c8ecdd31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2c8ecdd31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0c1e16d272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0c1e16d272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0c1e16d272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0c1e16d272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2c8ecdd31d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2c8ecdd31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2c8ecdd31d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2c8ecdd31d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0" name="Shape 130"/>
        <p:cNvGrpSpPr/>
        <p:nvPr/>
      </p:nvGrpSpPr>
      <p:grpSpPr>
        <a:xfrm>
          <a:off x="0" y="0"/>
          <a:ext cx="0" cy="0"/>
          <a:chOff x="0" y="0"/>
          <a:chExt cx="0" cy="0"/>
        </a:xfrm>
      </p:grpSpPr>
      <p:sp>
        <p:nvSpPr>
          <p:cNvPr id="131" name="Google Shape;131;p1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1200"/>
              </a:spcBef>
              <a:spcAft>
                <a:spcPts val="0"/>
              </a:spcAft>
              <a:buClr>
                <a:schemeClr val="dk1"/>
              </a:buClr>
              <a:buSzPts val="1400"/>
              <a:buChar char="○"/>
              <a:defRPr/>
            </a:lvl2pPr>
            <a:lvl3pPr indent="-317500" lvl="2" marL="1371600" rtl="0" algn="l">
              <a:lnSpc>
                <a:spcPct val="90000"/>
              </a:lnSpc>
              <a:spcBef>
                <a:spcPts val="1200"/>
              </a:spcBef>
              <a:spcAft>
                <a:spcPts val="0"/>
              </a:spcAft>
              <a:buClr>
                <a:schemeClr val="dk1"/>
              </a:buClr>
              <a:buSzPts val="1400"/>
              <a:buChar char="■"/>
              <a:defRPr/>
            </a:lvl3pPr>
            <a:lvl4pPr indent="-317500" lvl="3" marL="1828800" rtl="0" algn="l">
              <a:lnSpc>
                <a:spcPct val="90000"/>
              </a:lnSpc>
              <a:spcBef>
                <a:spcPts val="1200"/>
              </a:spcBef>
              <a:spcAft>
                <a:spcPts val="0"/>
              </a:spcAft>
              <a:buClr>
                <a:schemeClr val="dk1"/>
              </a:buClr>
              <a:buSzPts val="1400"/>
              <a:buChar char="●"/>
              <a:defRPr/>
            </a:lvl4pPr>
            <a:lvl5pPr indent="-317500" lvl="4" marL="2286000" rtl="0" algn="l">
              <a:lnSpc>
                <a:spcPct val="90000"/>
              </a:lnSpc>
              <a:spcBef>
                <a:spcPts val="1200"/>
              </a:spcBef>
              <a:spcAft>
                <a:spcPts val="0"/>
              </a:spcAft>
              <a:buClr>
                <a:schemeClr val="dk1"/>
              </a:buClr>
              <a:buSzPts val="1400"/>
              <a:buChar char="○"/>
              <a:defRPr/>
            </a:lvl5pPr>
            <a:lvl6pPr indent="-317500" lvl="5" marL="2743200" rtl="0" algn="l">
              <a:lnSpc>
                <a:spcPct val="90000"/>
              </a:lnSpc>
              <a:spcBef>
                <a:spcPts val="1200"/>
              </a:spcBef>
              <a:spcAft>
                <a:spcPts val="0"/>
              </a:spcAft>
              <a:buClr>
                <a:schemeClr val="dk1"/>
              </a:buClr>
              <a:buSzPts val="1400"/>
              <a:buChar char="■"/>
              <a:defRPr/>
            </a:lvl6pPr>
            <a:lvl7pPr indent="-317500" lvl="6" marL="3200400" rtl="0" algn="l">
              <a:lnSpc>
                <a:spcPct val="90000"/>
              </a:lnSpc>
              <a:spcBef>
                <a:spcPts val="1200"/>
              </a:spcBef>
              <a:spcAft>
                <a:spcPts val="0"/>
              </a:spcAft>
              <a:buClr>
                <a:schemeClr val="dk1"/>
              </a:buClr>
              <a:buSzPts val="1400"/>
              <a:buChar char="●"/>
              <a:defRPr/>
            </a:lvl7pPr>
            <a:lvl8pPr indent="-317500" lvl="7" marL="3657600" rtl="0" algn="l">
              <a:lnSpc>
                <a:spcPct val="90000"/>
              </a:lnSpc>
              <a:spcBef>
                <a:spcPts val="1200"/>
              </a:spcBef>
              <a:spcAft>
                <a:spcPts val="0"/>
              </a:spcAft>
              <a:buClr>
                <a:schemeClr val="dk1"/>
              </a:buClr>
              <a:buSzPts val="1400"/>
              <a:buChar char="○"/>
              <a:defRPr/>
            </a:lvl8pPr>
            <a:lvl9pPr indent="-317500" lvl="8" marL="4114800" rtl="0" algn="l">
              <a:lnSpc>
                <a:spcPct val="90000"/>
              </a:lnSpc>
              <a:spcBef>
                <a:spcPts val="1200"/>
              </a:spcBef>
              <a:spcAft>
                <a:spcPts val="1200"/>
              </a:spcAft>
              <a:buClr>
                <a:schemeClr val="dk1"/>
              </a:buClr>
              <a:buSzPts val="1400"/>
              <a:buChar char="■"/>
              <a:defRPr/>
            </a:lvl9pPr>
          </a:lstStyle>
          <a:p/>
        </p:txBody>
      </p:sp>
      <p:sp>
        <p:nvSpPr>
          <p:cNvPr id="133" name="Google Shape;133;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4" name="Google Shape;134;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5" name="Google Shape;135;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jpg"/><Relationship Id="rId4" Type="http://schemas.openxmlformats.org/officeDocument/2006/relationships/image" Target="../media/image2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jpg"/><Relationship Id="rId4" Type="http://schemas.openxmlformats.org/officeDocument/2006/relationships/image" Target="../media/image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jpg"/><Relationship Id="rId4"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idx="1" type="body"/>
          </p:nvPr>
        </p:nvSpPr>
        <p:spPr>
          <a:xfrm>
            <a:off x="220875" y="236675"/>
            <a:ext cx="8520000" cy="4449300"/>
          </a:xfrm>
          <a:prstGeom prst="rect">
            <a:avLst/>
          </a:prstGeom>
        </p:spPr>
        <p:txBody>
          <a:bodyPr anchorCtr="0" anchor="t" bIns="34275" lIns="68575" spcFirstLastPara="1" rIns="68575" wrap="square" tIns="34275">
            <a:normAutofit/>
          </a:bodyPr>
          <a:lstStyle/>
          <a:p>
            <a:pPr indent="0" lvl="0" marL="0" rtl="0" algn="l">
              <a:spcBef>
                <a:spcPts val="800"/>
              </a:spcBef>
              <a:spcAft>
                <a:spcPts val="1200"/>
              </a:spcAft>
              <a:buNone/>
            </a:pPr>
            <a:r>
              <a:rPr lang="en-GB"/>
              <a:t> </a:t>
            </a:r>
            <a:endParaRPr/>
          </a:p>
        </p:txBody>
      </p:sp>
      <p:sp>
        <p:nvSpPr>
          <p:cNvPr id="141" name="Google Shape;141;p14"/>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Clr>
                <a:schemeClr val="accent1"/>
              </a:buClr>
              <a:buSzPts val="2700"/>
              <a:buFont typeface="Tahoma"/>
              <a:buNone/>
            </a:pPr>
            <a:r>
              <a:rPr b="0" lang="en-GB" sz="2700" cap="none">
                <a:solidFill>
                  <a:schemeClr val="accent1"/>
                </a:solidFill>
                <a:latin typeface="Tahoma"/>
                <a:ea typeface="Tahoma"/>
                <a:cs typeface="Tahoma"/>
                <a:sym typeface="Tahoma"/>
              </a:rPr>
              <a:t>PANIMALAR ENGINEERING COLLEGE </a:t>
            </a:r>
            <a:br>
              <a:rPr b="0" lang="en-GB" sz="3300" cap="none">
                <a:solidFill>
                  <a:schemeClr val="accent1"/>
                </a:solidFill>
                <a:latin typeface="Tahoma"/>
                <a:ea typeface="Tahoma"/>
                <a:cs typeface="Tahoma"/>
                <a:sym typeface="Tahoma"/>
              </a:rPr>
            </a:br>
            <a:endParaRPr/>
          </a:p>
        </p:txBody>
      </p:sp>
      <p:sp>
        <p:nvSpPr>
          <p:cNvPr id="142" name="Google Shape;142;p14"/>
          <p:cNvSpPr txBox="1"/>
          <p:nvPr>
            <p:ph idx="1" type="body"/>
          </p:nvPr>
        </p:nvSpPr>
        <p:spPr>
          <a:xfrm>
            <a:off x="628650" y="1083029"/>
            <a:ext cx="7886700" cy="3962400"/>
          </a:xfrm>
          <a:prstGeom prst="rect">
            <a:avLst/>
          </a:prstGeom>
          <a:noFill/>
          <a:ln>
            <a:noFill/>
          </a:ln>
        </p:spPr>
        <p:txBody>
          <a:bodyPr anchorCtr="0" anchor="t" bIns="34275" lIns="68575" spcFirstLastPara="1" rIns="68575" wrap="square" tIns="34275">
            <a:normAutofit lnSpcReduction="10000"/>
          </a:bodyPr>
          <a:lstStyle/>
          <a:p>
            <a:pPr indent="0" lvl="0" marL="0" rtl="0" algn="ctr">
              <a:lnSpc>
                <a:spcPct val="90000"/>
              </a:lnSpc>
              <a:spcBef>
                <a:spcPts val="0"/>
              </a:spcBef>
              <a:spcAft>
                <a:spcPts val="0"/>
              </a:spcAft>
              <a:buClr>
                <a:srgbClr val="FF0000"/>
              </a:buClr>
              <a:buSzPts val="2100"/>
              <a:buNone/>
            </a:pPr>
            <a:r>
              <a:rPr lang="en-GB" sz="1500">
                <a:solidFill>
                  <a:srgbClr val="93C47D"/>
                </a:solidFill>
                <a:latin typeface="Tahoma"/>
                <a:ea typeface="Tahoma"/>
                <a:cs typeface="Tahoma"/>
                <a:sym typeface="Tahoma"/>
              </a:rPr>
              <a:t>DEPARTMENT OF COMPUTER SCIENCE AND ENGINEERING</a:t>
            </a:r>
            <a:endParaRPr sz="1500">
              <a:solidFill>
                <a:srgbClr val="93C47D"/>
              </a:solidFill>
            </a:endParaRPr>
          </a:p>
          <a:p>
            <a:pPr indent="0" lvl="0" marL="0" rtl="0" algn="ctr">
              <a:lnSpc>
                <a:spcPct val="90000"/>
              </a:lnSpc>
              <a:spcBef>
                <a:spcPts val="800"/>
              </a:spcBef>
              <a:spcAft>
                <a:spcPts val="0"/>
              </a:spcAft>
              <a:buClr>
                <a:srgbClr val="FF0000"/>
              </a:buClr>
              <a:buSzPts val="2100"/>
              <a:buNone/>
            </a:pPr>
            <a:r>
              <a:rPr lang="en-GB" sz="1500">
                <a:solidFill>
                  <a:srgbClr val="93C47D"/>
                </a:solidFill>
                <a:latin typeface="Tahoma"/>
                <a:ea typeface="Tahoma"/>
                <a:cs typeface="Tahoma"/>
                <a:sym typeface="Tahoma"/>
              </a:rPr>
              <a:t>CS8811 PROJECT WORK</a:t>
            </a:r>
            <a:endParaRPr sz="1500">
              <a:solidFill>
                <a:srgbClr val="93C47D"/>
              </a:solidFill>
            </a:endParaRPr>
          </a:p>
          <a:p>
            <a:pPr indent="0" lvl="0" marL="0" rtl="0" algn="ctr">
              <a:lnSpc>
                <a:spcPct val="90000"/>
              </a:lnSpc>
              <a:spcBef>
                <a:spcPts val="800"/>
              </a:spcBef>
              <a:spcAft>
                <a:spcPts val="0"/>
              </a:spcAft>
              <a:buClr>
                <a:srgbClr val="FF0000"/>
              </a:buClr>
              <a:buSzPts val="2100"/>
              <a:buNone/>
            </a:pPr>
            <a:r>
              <a:rPr lang="en-GB" sz="1500">
                <a:solidFill>
                  <a:srgbClr val="93C47D"/>
                </a:solidFill>
                <a:latin typeface="Tahoma"/>
                <a:ea typeface="Tahoma"/>
                <a:cs typeface="Tahoma"/>
                <a:sym typeface="Tahoma"/>
              </a:rPr>
              <a:t>FINAL PRESENTATION</a:t>
            </a:r>
            <a:endParaRPr sz="1500">
              <a:solidFill>
                <a:srgbClr val="93C47D"/>
              </a:solidFill>
            </a:endParaRPr>
          </a:p>
          <a:p>
            <a:pPr indent="0" lvl="0" marL="0" rtl="0" algn="ctr">
              <a:lnSpc>
                <a:spcPct val="90000"/>
              </a:lnSpc>
              <a:spcBef>
                <a:spcPts val="800"/>
              </a:spcBef>
              <a:spcAft>
                <a:spcPts val="0"/>
              </a:spcAft>
              <a:buClr>
                <a:schemeClr val="dk1"/>
              </a:buClr>
              <a:buSzPts val="2100"/>
              <a:buNone/>
            </a:pPr>
            <a:r>
              <a:t/>
            </a:r>
            <a:endParaRPr/>
          </a:p>
          <a:p>
            <a:pPr indent="0" lvl="0" marL="0" rtl="0" algn="ctr">
              <a:lnSpc>
                <a:spcPct val="90000"/>
              </a:lnSpc>
              <a:spcBef>
                <a:spcPts val="800"/>
              </a:spcBef>
              <a:spcAft>
                <a:spcPts val="0"/>
              </a:spcAft>
              <a:buClr>
                <a:schemeClr val="dk1"/>
              </a:buClr>
              <a:buSzPts val="2100"/>
              <a:buNone/>
            </a:pPr>
            <a:r>
              <a:rPr lang="en-GB" sz="2300"/>
              <a:t>Wheat leaf Disease Recognition using Tensorflow and Keras</a:t>
            </a:r>
            <a:endParaRPr sz="2300"/>
          </a:p>
          <a:p>
            <a:pPr indent="0" lvl="0" marL="0" rtl="0" algn="l">
              <a:lnSpc>
                <a:spcPct val="90000"/>
              </a:lnSpc>
              <a:spcBef>
                <a:spcPts val="800"/>
              </a:spcBef>
              <a:spcAft>
                <a:spcPts val="0"/>
              </a:spcAft>
              <a:buClr>
                <a:schemeClr val="dk1"/>
              </a:buClr>
              <a:buSzPts val="2100"/>
              <a:buNone/>
            </a:pPr>
            <a:r>
              <a:t/>
            </a:r>
            <a:endParaRPr>
              <a:solidFill>
                <a:srgbClr val="FF0000"/>
              </a:solidFill>
              <a:latin typeface="Tahoma"/>
              <a:ea typeface="Tahoma"/>
              <a:cs typeface="Tahoma"/>
              <a:sym typeface="Tahoma"/>
            </a:endParaRPr>
          </a:p>
          <a:p>
            <a:pPr indent="0" lvl="0" marL="0" rtl="0" algn="ctr">
              <a:lnSpc>
                <a:spcPct val="90000"/>
              </a:lnSpc>
              <a:spcBef>
                <a:spcPts val="800"/>
              </a:spcBef>
              <a:spcAft>
                <a:spcPts val="0"/>
              </a:spcAft>
              <a:buClr>
                <a:srgbClr val="FF0000"/>
              </a:buClr>
              <a:buSzPts val="2100"/>
              <a:buNone/>
            </a:pPr>
            <a:r>
              <a:rPr lang="en-GB" sz="1500">
                <a:solidFill>
                  <a:srgbClr val="93C47D"/>
                </a:solidFill>
                <a:latin typeface="Tahoma"/>
                <a:ea typeface="Tahoma"/>
                <a:cs typeface="Tahoma"/>
                <a:sym typeface="Tahoma"/>
              </a:rPr>
              <a:t>Guide Name: Mrs. R SALINI, Assistant Professor</a:t>
            </a:r>
            <a:endParaRPr sz="1500">
              <a:solidFill>
                <a:srgbClr val="93C47D"/>
              </a:solidFill>
              <a:latin typeface="Tahoma"/>
              <a:ea typeface="Tahoma"/>
              <a:cs typeface="Tahoma"/>
              <a:sym typeface="Tahoma"/>
            </a:endParaRPr>
          </a:p>
          <a:p>
            <a:pPr indent="0" lvl="0" marL="0" rtl="0" algn="ctr">
              <a:lnSpc>
                <a:spcPct val="90000"/>
              </a:lnSpc>
              <a:spcBef>
                <a:spcPts val="800"/>
              </a:spcBef>
              <a:spcAft>
                <a:spcPts val="0"/>
              </a:spcAft>
              <a:buClr>
                <a:srgbClr val="FF0000"/>
              </a:buClr>
              <a:buSzPts val="2100"/>
              <a:buNone/>
            </a:pPr>
            <a:r>
              <a:rPr b="1" lang="en-GB" sz="1500">
                <a:solidFill>
                  <a:srgbClr val="0070C0"/>
                </a:solidFill>
              </a:rPr>
              <a:t>Aakash Karthikeyan -211418104001, </a:t>
            </a:r>
            <a:endParaRPr b="1" sz="1500">
              <a:solidFill>
                <a:srgbClr val="0070C0"/>
              </a:solidFill>
            </a:endParaRPr>
          </a:p>
          <a:p>
            <a:pPr indent="0" lvl="0" marL="0" rtl="0" algn="ctr">
              <a:lnSpc>
                <a:spcPct val="90000"/>
              </a:lnSpc>
              <a:spcBef>
                <a:spcPts val="800"/>
              </a:spcBef>
              <a:spcAft>
                <a:spcPts val="0"/>
              </a:spcAft>
              <a:buClr>
                <a:srgbClr val="FF0000"/>
              </a:buClr>
              <a:buSzPts val="2100"/>
              <a:buNone/>
            </a:pPr>
            <a:r>
              <a:rPr b="1" lang="en-GB" sz="1500">
                <a:solidFill>
                  <a:srgbClr val="0070C0"/>
                </a:solidFill>
              </a:rPr>
              <a:t>Abhishek Sundar R - 211418104005, </a:t>
            </a:r>
            <a:endParaRPr b="1" sz="1500">
              <a:solidFill>
                <a:srgbClr val="0070C0"/>
              </a:solidFill>
            </a:endParaRPr>
          </a:p>
          <a:p>
            <a:pPr indent="0" lvl="0" marL="0" rtl="0" algn="ctr">
              <a:lnSpc>
                <a:spcPct val="90000"/>
              </a:lnSpc>
              <a:spcBef>
                <a:spcPts val="800"/>
              </a:spcBef>
              <a:spcAft>
                <a:spcPts val="0"/>
              </a:spcAft>
              <a:buClr>
                <a:srgbClr val="FF0000"/>
              </a:buClr>
              <a:buSzPts val="2100"/>
              <a:buNone/>
            </a:pPr>
            <a:r>
              <a:rPr b="1" lang="en-GB" sz="1500">
                <a:solidFill>
                  <a:srgbClr val="0070C0"/>
                </a:solidFill>
              </a:rPr>
              <a:t>Akilnandhan A - 211418104014.</a:t>
            </a:r>
            <a:endParaRPr sz="1500"/>
          </a:p>
          <a:p>
            <a:pPr indent="0" lvl="0" marL="0" rtl="0" algn="l">
              <a:lnSpc>
                <a:spcPct val="90000"/>
              </a:lnSpc>
              <a:spcBef>
                <a:spcPts val="800"/>
              </a:spcBef>
              <a:spcAft>
                <a:spcPts val="0"/>
              </a:spcAft>
              <a:buClr>
                <a:schemeClr val="dk1"/>
              </a:buClr>
              <a:buSzPts val="2100"/>
              <a:buNone/>
            </a:pPr>
            <a:r>
              <a:t/>
            </a:r>
            <a:endParaRPr sz="1500"/>
          </a:p>
          <a:p>
            <a:pPr indent="0" lvl="0" marL="0" rtl="0" algn="l">
              <a:lnSpc>
                <a:spcPct val="90000"/>
              </a:lnSpc>
              <a:spcBef>
                <a:spcPts val="800"/>
              </a:spcBef>
              <a:spcAft>
                <a:spcPts val="0"/>
              </a:spcAft>
              <a:buClr>
                <a:srgbClr val="0070C0"/>
              </a:buClr>
              <a:buSzPts val="2100"/>
              <a:buNone/>
            </a:pPr>
            <a:r>
              <a:rPr lang="en-GB" sz="1500">
                <a:solidFill>
                  <a:srgbClr val="93C47D"/>
                </a:solidFill>
              </a:rPr>
              <a:t>Batch No: E17</a:t>
            </a:r>
            <a:endParaRPr sz="1500">
              <a:solidFill>
                <a:srgbClr val="93C47D"/>
              </a:solidFill>
            </a:endParaRPr>
          </a:p>
          <a:p>
            <a:pPr indent="0" lvl="0" marL="0" rtl="0" algn="l">
              <a:lnSpc>
                <a:spcPct val="90000"/>
              </a:lnSpc>
              <a:spcBef>
                <a:spcPts val="800"/>
              </a:spcBef>
              <a:spcAft>
                <a:spcPts val="1200"/>
              </a:spcAft>
              <a:buClr>
                <a:schemeClr val="dk1"/>
              </a:buClr>
              <a:buSzPts val="2100"/>
              <a:buNone/>
            </a:pPr>
            <a:r>
              <a:t/>
            </a:r>
            <a:endParaRPr>
              <a:solidFill>
                <a:srgbClr val="FF0000"/>
              </a:solidFill>
              <a:latin typeface="Tahoma"/>
              <a:ea typeface="Tahoma"/>
              <a:cs typeface="Tahoma"/>
              <a:sym typeface="Tahoma"/>
            </a:endParaRPr>
          </a:p>
        </p:txBody>
      </p:sp>
      <p:pic>
        <p:nvPicPr>
          <p:cNvPr id="143" name="Google Shape;143;p14"/>
          <p:cNvPicPr preferRelativeResize="0"/>
          <p:nvPr/>
        </p:nvPicPr>
        <p:blipFill rotWithShape="1">
          <a:blip r:embed="rId3">
            <a:alphaModFix/>
          </a:blip>
          <a:srcRect b="0" l="0" r="0" t="0"/>
          <a:stretch/>
        </p:blipFill>
        <p:spPr>
          <a:xfrm>
            <a:off x="502460" y="273844"/>
            <a:ext cx="964163" cy="809186"/>
          </a:xfrm>
          <a:prstGeom prst="rect">
            <a:avLst/>
          </a:prstGeom>
          <a:noFill/>
          <a:ln>
            <a:noFill/>
          </a:ln>
        </p:spPr>
      </p:pic>
      <p:pic>
        <p:nvPicPr>
          <p:cNvPr descr="Anna University - Wikipedia" id="144" name="Google Shape;144;p14"/>
          <p:cNvPicPr preferRelativeResize="0"/>
          <p:nvPr/>
        </p:nvPicPr>
        <p:blipFill rotWithShape="1">
          <a:blip r:embed="rId4">
            <a:alphaModFix/>
          </a:blip>
          <a:srcRect b="0" l="0" r="0" t="0"/>
          <a:stretch/>
        </p:blipFill>
        <p:spPr>
          <a:xfrm>
            <a:off x="7711678" y="172641"/>
            <a:ext cx="803672" cy="800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System Design - Collaboration Diagram </a:t>
            </a:r>
            <a:endParaRPr/>
          </a:p>
        </p:txBody>
      </p:sp>
      <p:sp>
        <p:nvSpPr>
          <p:cNvPr id="208" name="Google Shape;208;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 </a:t>
            </a:r>
            <a:endParaRPr/>
          </a:p>
        </p:txBody>
      </p:sp>
      <p:pic>
        <p:nvPicPr>
          <p:cNvPr id="209" name="Google Shape;209;p23"/>
          <p:cNvPicPr preferRelativeResize="0"/>
          <p:nvPr/>
        </p:nvPicPr>
        <p:blipFill>
          <a:blip r:embed="rId3">
            <a:alphaModFix/>
          </a:blip>
          <a:stretch>
            <a:fillRect/>
          </a:stretch>
        </p:blipFill>
        <p:spPr>
          <a:xfrm>
            <a:off x="996025" y="1567550"/>
            <a:ext cx="7010400" cy="3028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System Design - </a:t>
            </a:r>
            <a:r>
              <a:rPr lang="en-GB"/>
              <a:t>Sequence</a:t>
            </a:r>
            <a:r>
              <a:rPr lang="en-GB"/>
              <a:t> Diagram</a:t>
            </a:r>
            <a:endParaRPr/>
          </a:p>
        </p:txBody>
      </p:sp>
      <p:sp>
        <p:nvSpPr>
          <p:cNvPr id="215" name="Google Shape;215;p2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 </a:t>
            </a:r>
            <a:endParaRPr/>
          </a:p>
        </p:txBody>
      </p:sp>
      <p:pic>
        <p:nvPicPr>
          <p:cNvPr id="216" name="Google Shape;216;p24"/>
          <p:cNvPicPr preferRelativeResize="0"/>
          <p:nvPr/>
        </p:nvPicPr>
        <p:blipFill>
          <a:blip r:embed="rId3">
            <a:alphaModFix/>
          </a:blip>
          <a:stretch>
            <a:fillRect/>
          </a:stretch>
        </p:blipFill>
        <p:spPr>
          <a:xfrm>
            <a:off x="1162125" y="1035230"/>
            <a:ext cx="7038901" cy="39997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Module Description</a:t>
            </a:r>
            <a:endParaRPr/>
          </a:p>
        </p:txBody>
      </p:sp>
      <p:sp>
        <p:nvSpPr>
          <p:cNvPr id="222" name="Google Shape;222;p25"/>
          <p:cNvSpPr txBox="1"/>
          <p:nvPr>
            <p:ph idx="1" type="body"/>
          </p:nvPr>
        </p:nvSpPr>
        <p:spPr>
          <a:xfrm>
            <a:off x="1297500" y="1085325"/>
            <a:ext cx="7038900" cy="13803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sz="1400"/>
              <a:t>List of Modules :   </a:t>
            </a:r>
            <a:endParaRPr sz="1400"/>
          </a:p>
          <a:p>
            <a:pPr indent="-317500" lvl="0" marL="457200" rtl="0" algn="l">
              <a:spcBef>
                <a:spcPts val="1200"/>
              </a:spcBef>
              <a:spcAft>
                <a:spcPts val="0"/>
              </a:spcAft>
              <a:buSzPts val="1400"/>
              <a:buChar char="●"/>
            </a:pPr>
            <a:r>
              <a:rPr lang="en-GB" sz="1400"/>
              <a:t>ManualNet</a:t>
            </a:r>
            <a:endParaRPr sz="1400"/>
          </a:p>
          <a:p>
            <a:pPr indent="-317500" lvl="0" marL="457200" rtl="0" algn="l">
              <a:spcBef>
                <a:spcPts val="0"/>
              </a:spcBef>
              <a:spcAft>
                <a:spcPts val="0"/>
              </a:spcAft>
              <a:buSzPts val="1400"/>
              <a:buChar char="●"/>
            </a:pPr>
            <a:r>
              <a:rPr lang="en-GB" sz="1400"/>
              <a:t>AlexNet</a:t>
            </a:r>
            <a:endParaRPr sz="1400"/>
          </a:p>
          <a:p>
            <a:pPr indent="-317500" lvl="0" marL="457200" rtl="0" algn="l">
              <a:spcBef>
                <a:spcPts val="0"/>
              </a:spcBef>
              <a:spcAft>
                <a:spcPts val="0"/>
              </a:spcAft>
              <a:buSzPts val="1400"/>
              <a:buChar char="●"/>
            </a:pPr>
            <a:r>
              <a:rPr lang="en-GB" sz="1400"/>
              <a:t>LeNet</a:t>
            </a:r>
            <a:endParaRPr sz="1400"/>
          </a:p>
          <a:p>
            <a:pPr indent="-317500" lvl="0" marL="457200" rtl="0" algn="l">
              <a:spcBef>
                <a:spcPts val="0"/>
              </a:spcBef>
              <a:spcAft>
                <a:spcPts val="0"/>
              </a:spcAft>
              <a:buSzPts val="1400"/>
              <a:buChar char="●"/>
            </a:pPr>
            <a:r>
              <a:rPr lang="en-GB" sz="1400"/>
              <a:t>Deploy</a:t>
            </a:r>
            <a:endParaRPr sz="1400"/>
          </a:p>
        </p:txBody>
      </p:sp>
      <p:sp>
        <p:nvSpPr>
          <p:cNvPr id="223" name="Google Shape;223;p25"/>
          <p:cNvSpPr txBox="1"/>
          <p:nvPr>
            <p:ph idx="1" type="body"/>
          </p:nvPr>
        </p:nvSpPr>
        <p:spPr>
          <a:xfrm>
            <a:off x="1297500" y="3430785"/>
            <a:ext cx="7038900" cy="347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Import the given image from dataset</a:t>
            </a:r>
            <a:endParaRPr/>
          </a:p>
          <a:p>
            <a:pPr indent="-311150" lvl="0" marL="457200" rtl="0" algn="l">
              <a:spcBef>
                <a:spcPts val="0"/>
              </a:spcBef>
              <a:spcAft>
                <a:spcPts val="0"/>
              </a:spcAft>
              <a:buSzPts val="1300"/>
              <a:buChar char="●"/>
            </a:pPr>
            <a:r>
              <a:rPr lang="en-GB"/>
              <a:t>To train the module by given image dataset</a:t>
            </a:r>
            <a:endParaRPr/>
          </a:p>
          <a:p>
            <a:pPr indent="-311150" lvl="0" marL="457200" rtl="0" algn="l">
              <a:spcBef>
                <a:spcPts val="0"/>
              </a:spcBef>
              <a:spcAft>
                <a:spcPts val="0"/>
              </a:spcAft>
              <a:buSzPts val="1300"/>
              <a:buChar char="●"/>
            </a:pPr>
            <a:r>
              <a:rPr lang="en-GB"/>
              <a:t>Working process of layers in CNN model </a:t>
            </a:r>
            <a:endParaRPr/>
          </a:p>
          <a:p>
            <a:pPr indent="0" lvl="0" marL="0" rtl="0" algn="l">
              <a:spcBef>
                <a:spcPts val="1200"/>
              </a:spcBef>
              <a:spcAft>
                <a:spcPts val="1200"/>
              </a:spcAft>
              <a:buNone/>
            </a:pPr>
            <a:r>
              <a:t/>
            </a:r>
            <a:endParaRPr/>
          </a:p>
        </p:txBody>
      </p:sp>
      <p:sp>
        <p:nvSpPr>
          <p:cNvPr id="224" name="Google Shape;224;p25"/>
          <p:cNvSpPr txBox="1"/>
          <p:nvPr>
            <p:ph type="title"/>
          </p:nvPr>
        </p:nvSpPr>
        <p:spPr>
          <a:xfrm>
            <a:off x="1297500" y="29102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1. Manual Net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2. AlexNet:</a:t>
            </a:r>
            <a:endParaRPr/>
          </a:p>
        </p:txBody>
      </p:sp>
      <p:sp>
        <p:nvSpPr>
          <p:cNvPr id="230" name="Google Shape;230;p26"/>
          <p:cNvSpPr txBox="1"/>
          <p:nvPr>
            <p:ph idx="1" type="body"/>
          </p:nvPr>
        </p:nvSpPr>
        <p:spPr>
          <a:xfrm>
            <a:off x="1297500" y="1073425"/>
            <a:ext cx="7038900" cy="39507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AlexNet architecture consists of 5 convolutional layers, 3 max-pooling layers, 2 normalization layers, 2 fully connected layers, and 1 softmax layer.</a:t>
            </a:r>
            <a:endParaRPr/>
          </a:p>
          <a:p>
            <a:pPr indent="-311150" lvl="0" marL="457200" rtl="0" algn="l">
              <a:spcBef>
                <a:spcPts val="0"/>
              </a:spcBef>
              <a:spcAft>
                <a:spcPts val="0"/>
              </a:spcAft>
              <a:buSzPts val="1300"/>
              <a:buChar char="●"/>
            </a:pPr>
            <a:r>
              <a:rPr lang="en-GB"/>
              <a:t>Each convolutional layer consists of convolutional filters and a nonlinear activation function ReLU.</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31" name="Google Shape;231;p26"/>
          <p:cNvPicPr preferRelativeResize="0"/>
          <p:nvPr/>
        </p:nvPicPr>
        <p:blipFill>
          <a:blip r:embed="rId3">
            <a:alphaModFix/>
          </a:blip>
          <a:stretch>
            <a:fillRect/>
          </a:stretch>
        </p:blipFill>
        <p:spPr>
          <a:xfrm>
            <a:off x="2892275" y="2042500"/>
            <a:ext cx="3175575" cy="2981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3.LeNet:</a:t>
            </a:r>
            <a:endParaRPr/>
          </a:p>
        </p:txBody>
      </p:sp>
      <p:sp>
        <p:nvSpPr>
          <p:cNvPr id="237" name="Google Shape;237;p27"/>
          <p:cNvSpPr txBox="1"/>
          <p:nvPr>
            <p:ph idx="1" type="body"/>
          </p:nvPr>
        </p:nvSpPr>
        <p:spPr>
          <a:xfrm>
            <a:off x="1297500" y="1043600"/>
            <a:ext cx="7038900" cy="39807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LeNet-5 CNN architecture is made up of 7 layers. </a:t>
            </a:r>
            <a:endParaRPr/>
          </a:p>
          <a:p>
            <a:pPr indent="-311150" lvl="0" marL="457200" rtl="0" algn="l">
              <a:spcBef>
                <a:spcPts val="0"/>
              </a:spcBef>
              <a:spcAft>
                <a:spcPts val="0"/>
              </a:spcAft>
              <a:buSzPts val="1300"/>
              <a:buChar char="●"/>
            </a:pPr>
            <a:r>
              <a:rPr lang="en-GB"/>
              <a:t>The layer composition consists of 3 convolutional layers, 2 subsampling layers and 2 fully connected layers.</a:t>
            </a:r>
            <a:endParaRPr/>
          </a:p>
          <a:p>
            <a:pPr indent="0" lvl="0" marL="0" rtl="0" algn="l">
              <a:spcBef>
                <a:spcPts val="1200"/>
              </a:spcBef>
              <a:spcAft>
                <a:spcPts val="1200"/>
              </a:spcAft>
              <a:buNone/>
            </a:pPr>
            <a:r>
              <a:t/>
            </a:r>
            <a:endParaRPr/>
          </a:p>
        </p:txBody>
      </p:sp>
      <p:pic>
        <p:nvPicPr>
          <p:cNvPr id="238" name="Google Shape;238;p27"/>
          <p:cNvPicPr preferRelativeResize="0"/>
          <p:nvPr/>
        </p:nvPicPr>
        <p:blipFill>
          <a:blip r:embed="rId3">
            <a:alphaModFix/>
          </a:blip>
          <a:stretch>
            <a:fillRect/>
          </a:stretch>
        </p:blipFill>
        <p:spPr>
          <a:xfrm>
            <a:off x="2713375" y="1908325"/>
            <a:ext cx="3742100" cy="3115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4</a:t>
            </a:r>
            <a:r>
              <a:rPr lang="en-GB"/>
              <a:t>. Deploy</a:t>
            </a:r>
            <a:endParaRPr/>
          </a:p>
        </p:txBody>
      </p:sp>
      <p:sp>
        <p:nvSpPr>
          <p:cNvPr id="244" name="Google Shape;244;p28"/>
          <p:cNvSpPr txBox="1"/>
          <p:nvPr>
            <p:ph idx="1" type="body"/>
          </p:nvPr>
        </p:nvSpPr>
        <p:spPr>
          <a:xfrm>
            <a:off x="1297500" y="1192700"/>
            <a:ext cx="7038900" cy="383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 this module the trained deep learning model is converted into hierarchical data format file (.h5 file) which is then deployed in our django  framework for providing better user interface and predicting the output whether the given OCT image is CNV / DME / DRUSEN / NORMAL.</a:t>
            </a:r>
            <a:endParaRPr/>
          </a:p>
          <a:p>
            <a:pPr indent="0" lvl="0" marL="0" rtl="0" algn="l">
              <a:spcBef>
                <a:spcPts val="1200"/>
              </a:spcBef>
              <a:spcAft>
                <a:spcPts val="1200"/>
              </a:spcAft>
              <a:buNone/>
            </a:pPr>
            <a:r>
              <a:t/>
            </a:r>
            <a:endParaRPr/>
          </a:p>
        </p:txBody>
      </p:sp>
      <p:pic>
        <p:nvPicPr>
          <p:cNvPr id="245" name="Google Shape;245;p28"/>
          <p:cNvPicPr preferRelativeResize="0"/>
          <p:nvPr/>
        </p:nvPicPr>
        <p:blipFill>
          <a:blip r:embed="rId3">
            <a:alphaModFix/>
          </a:blip>
          <a:stretch>
            <a:fillRect/>
          </a:stretch>
        </p:blipFill>
        <p:spPr>
          <a:xfrm>
            <a:off x="2117375" y="2107975"/>
            <a:ext cx="5187112" cy="29163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Performance</a:t>
            </a:r>
            <a:r>
              <a:rPr lang="en-GB"/>
              <a:t> Evaluation / Results</a:t>
            </a:r>
            <a:endParaRPr/>
          </a:p>
        </p:txBody>
      </p:sp>
      <p:sp>
        <p:nvSpPr>
          <p:cNvPr id="251" name="Google Shape;251;p29"/>
          <p:cNvSpPr txBox="1"/>
          <p:nvPr>
            <p:ph idx="1" type="body"/>
          </p:nvPr>
        </p:nvSpPr>
        <p:spPr>
          <a:xfrm>
            <a:off x="1167750" y="940650"/>
            <a:ext cx="1663500" cy="367200"/>
          </a:xfrm>
          <a:prstGeom prst="rect">
            <a:avLst/>
          </a:prstGeom>
        </p:spPr>
        <p:txBody>
          <a:bodyPr anchorCtr="0" anchor="t" bIns="91425" lIns="91425" spcFirstLastPara="1" rIns="91425" wrap="square" tIns="91425">
            <a:noAutofit/>
          </a:bodyPr>
          <a:lstStyle/>
          <a:p>
            <a:pPr indent="-317658" lvl="0" marL="457200" rtl="0" algn="l">
              <a:spcBef>
                <a:spcPts val="0"/>
              </a:spcBef>
              <a:spcAft>
                <a:spcPts val="0"/>
              </a:spcAft>
              <a:buSzPts val="1403"/>
              <a:buFont typeface="Montserrat"/>
              <a:buChar char="●"/>
            </a:pPr>
            <a:r>
              <a:rPr lang="en-GB" sz="1402">
                <a:latin typeface="Montserrat"/>
                <a:ea typeface="Montserrat"/>
                <a:cs typeface="Montserrat"/>
                <a:sym typeface="Montserrat"/>
              </a:rPr>
              <a:t>ManualNet</a:t>
            </a:r>
            <a:endParaRPr sz="1402">
              <a:latin typeface="Montserrat"/>
              <a:ea typeface="Montserrat"/>
              <a:cs typeface="Montserrat"/>
              <a:sym typeface="Montserrat"/>
            </a:endParaRPr>
          </a:p>
        </p:txBody>
      </p:sp>
      <p:pic>
        <p:nvPicPr>
          <p:cNvPr id="252" name="Google Shape;252;p29"/>
          <p:cNvPicPr preferRelativeResize="0"/>
          <p:nvPr/>
        </p:nvPicPr>
        <p:blipFill>
          <a:blip r:embed="rId3">
            <a:alphaModFix/>
          </a:blip>
          <a:stretch>
            <a:fillRect/>
          </a:stretch>
        </p:blipFill>
        <p:spPr>
          <a:xfrm>
            <a:off x="456503" y="1514125"/>
            <a:ext cx="3728825" cy="2555850"/>
          </a:xfrm>
          <a:prstGeom prst="rect">
            <a:avLst/>
          </a:prstGeom>
          <a:noFill/>
          <a:ln>
            <a:noFill/>
          </a:ln>
        </p:spPr>
      </p:pic>
      <p:pic>
        <p:nvPicPr>
          <p:cNvPr id="253" name="Google Shape;253;p29"/>
          <p:cNvPicPr preferRelativeResize="0"/>
          <p:nvPr/>
        </p:nvPicPr>
        <p:blipFill>
          <a:blip r:embed="rId4">
            <a:alphaModFix/>
          </a:blip>
          <a:stretch>
            <a:fillRect/>
          </a:stretch>
        </p:blipFill>
        <p:spPr>
          <a:xfrm>
            <a:off x="4571999" y="1514125"/>
            <a:ext cx="3888283" cy="2555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0"/>
          <p:cNvSpPr txBox="1"/>
          <p:nvPr>
            <p:ph type="title"/>
          </p:nvPr>
        </p:nvSpPr>
        <p:spPr>
          <a:xfrm>
            <a:off x="1297500" y="393750"/>
            <a:ext cx="7038900" cy="502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Performance Evaluation / Results</a:t>
            </a:r>
            <a:endParaRPr/>
          </a:p>
        </p:txBody>
      </p:sp>
      <p:sp>
        <p:nvSpPr>
          <p:cNvPr id="259" name="Google Shape;259;p30"/>
          <p:cNvSpPr txBox="1"/>
          <p:nvPr>
            <p:ph idx="1" type="body"/>
          </p:nvPr>
        </p:nvSpPr>
        <p:spPr>
          <a:xfrm>
            <a:off x="990775" y="896550"/>
            <a:ext cx="1887600" cy="5028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Montserrat"/>
              <a:buChar char="●"/>
            </a:pPr>
            <a:r>
              <a:rPr lang="en-GB" sz="1400">
                <a:latin typeface="Montserrat"/>
                <a:ea typeface="Montserrat"/>
                <a:cs typeface="Montserrat"/>
                <a:sym typeface="Montserrat"/>
              </a:rPr>
              <a:t>AlexNet</a:t>
            </a:r>
            <a:endParaRPr sz="1400">
              <a:latin typeface="Montserrat"/>
              <a:ea typeface="Montserrat"/>
              <a:cs typeface="Montserrat"/>
              <a:sym typeface="Montserrat"/>
            </a:endParaRPr>
          </a:p>
        </p:txBody>
      </p:sp>
      <p:pic>
        <p:nvPicPr>
          <p:cNvPr id="260" name="Google Shape;260;p30"/>
          <p:cNvPicPr preferRelativeResize="0"/>
          <p:nvPr/>
        </p:nvPicPr>
        <p:blipFill>
          <a:blip r:embed="rId3">
            <a:alphaModFix/>
          </a:blip>
          <a:stretch>
            <a:fillRect/>
          </a:stretch>
        </p:blipFill>
        <p:spPr>
          <a:xfrm>
            <a:off x="467725" y="1622525"/>
            <a:ext cx="4020300" cy="2754175"/>
          </a:xfrm>
          <a:prstGeom prst="rect">
            <a:avLst/>
          </a:prstGeom>
          <a:noFill/>
          <a:ln>
            <a:noFill/>
          </a:ln>
        </p:spPr>
      </p:pic>
      <p:pic>
        <p:nvPicPr>
          <p:cNvPr id="261" name="Google Shape;261;p30"/>
          <p:cNvPicPr preferRelativeResize="0"/>
          <p:nvPr/>
        </p:nvPicPr>
        <p:blipFill>
          <a:blip r:embed="rId4">
            <a:alphaModFix/>
          </a:blip>
          <a:stretch>
            <a:fillRect/>
          </a:stretch>
        </p:blipFill>
        <p:spPr>
          <a:xfrm>
            <a:off x="4643875" y="1671025"/>
            <a:ext cx="4104275" cy="2657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1"/>
          <p:cNvSpPr txBox="1"/>
          <p:nvPr>
            <p:ph type="title"/>
          </p:nvPr>
        </p:nvSpPr>
        <p:spPr>
          <a:xfrm>
            <a:off x="1297500" y="393750"/>
            <a:ext cx="7639200" cy="390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Performance Evaluation / Results</a:t>
            </a:r>
            <a:endParaRPr/>
          </a:p>
          <a:p>
            <a:pPr indent="0" lvl="0" marL="0" rtl="0" algn="l">
              <a:spcBef>
                <a:spcPts val="0"/>
              </a:spcBef>
              <a:spcAft>
                <a:spcPts val="0"/>
              </a:spcAft>
              <a:buNone/>
            </a:pPr>
            <a:r>
              <a:t/>
            </a:r>
            <a:endParaRPr/>
          </a:p>
        </p:txBody>
      </p:sp>
      <p:sp>
        <p:nvSpPr>
          <p:cNvPr id="267" name="Google Shape;267;p31"/>
          <p:cNvSpPr txBox="1"/>
          <p:nvPr>
            <p:ph idx="1" type="body"/>
          </p:nvPr>
        </p:nvSpPr>
        <p:spPr>
          <a:xfrm>
            <a:off x="1108750" y="965925"/>
            <a:ext cx="1521900" cy="390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Montserrat"/>
              <a:buChar char="●"/>
            </a:pPr>
            <a:r>
              <a:rPr lang="en-GB">
                <a:latin typeface="Montserrat"/>
                <a:ea typeface="Montserrat"/>
                <a:cs typeface="Montserrat"/>
                <a:sym typeface="Montserrat"/>
              </a:rPr>
              <a:t>LeNet</a:t>
            </a:r>
            <a:endParaRPr>
              <a:latin typeface="Montserrat"/>
              <a:ea typeface="Montserrat"/>
              <a:cs typeface="Montserrat"/>
              <a:sym typeface="Montserrat"/>
            </a:endParaRPr>
          </a:p>
        </p:txBody>
      </p:sp>
      <p:pic>
        <p:nvPicPr>
          <p:cNvPr id="268" name="Google Shape;268;p31"/>
          <p:cNvPicPr preferRelativeResize="0"/>
          <p:nvPr/>
        </p:nvPicPr>
        <p:blipFill>
          <a:blip r:embed="rId3">
            <a:alphaModFix/>
          </a:blip>
          <a:stretch>
            <a:fillRect/>
          </a:stretch>
        </p:blipFill>
        <p:spPr>
          <a:xfrm>
            <a:off x="329350" y="1485000"/>
            <a:ext cx="4129925" cy="2871800"/>
          </a:xfrm>
          <a:prstGeom prst="rect">
            <a:avLst/>
          </a:prstGeom>
          <a:noFill/>
          <a:ln>
            <a:noFill/>
          </a:ln>
        </p:spPr>
      </p:pic>
      <p:pic>
        <p:nvPicPr>
          <p:cNvPr id="269" name="Google Shape;269;p31"/>
          <p:cNvPicPr preferRelativeResize="0"/>
          <p:nvPr/>
        </p:nvPicPr>
        <p:blipFill>
          <a:blip r:embed="rId4">
            <a:alphaModFix/>
          </a:blip>
          <a:stretch>
            <a:fillRect/>
          </a:stretch>
        </p:blipFill>
        <p:spPr>
          <a:xfrm>
            <a:off x="4682575" y="1485000"/>
            <a:ext cx="4254024" cy="2871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2"/>
          <p:cNvSpPr txBox="1"/>
          <p:nvPr>
            <p:ph type="title"/>
          </p:nvPr>
        </p:nvSpPr>
        <p:spPr>
          <a:xfrm>
            <a:off x="1297500" y="393750"/>
            <a:ext cx="7038900" cy="452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Screen Shots</a:t>
            </a:r>
            <a:endParaRPr/>
          </a:p>
          <a:p>
            <a:pPr indent="0" lvl="0" marL="0" rtl="0" algn="l">
              <a:spcBef>
                <a:spcPts val="0"/>
              </a:spcBef>
              <a:spcAft>
                <a:spcPts val="0"/>
              </a:spcAft>
              <a:buNone/>
            </a:pPr>
            <a:r>
              <a:t/>
            </a:r>
            <a:endParaRPr/>
          </a:p>
        </p:txBody>
      </p:sp>
      <p:sp>
        <p:nvSpPr>
          <p:cNvPr id="275" name="Google Shape;275;p3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76" name="Google Shape;276;p32"/>
          <p:cNvPicPr preferRelativeResize="0"/>
          <p:nvPr/>
        </p:nvPicPr>
        <p:blipFill>
          <a:blip r:embed="rId3">
            <a:alphaModFix/>
          </a:blip>
          <a:stretch>
            <a:fillRect/>
          </a:stretch>
        </p:blipFill>
        <p:spPr>
          <a:xfrm>
            <a:off x="95250" y="937175"/>
            <a:ext cx="8953500" cy="41719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5"/>
          <p:cNvSpPr txBox="1"/>
          <p:nvPr>
            <p:ph type="title"/>
          </p:nvPr>
        </p:nvSpPr>
        <p:spPr>
          <a:xfrm>
            <a:off x="1114650" y="214875"/>
            <a:ext cx="7650300" cy="507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Introduction :-</a:t>
            </a:r>
            <a:endParaRPr/>
          </a:p>
        </p:txBody>
      </p:sp>
      <p:sp>
        <p:nvSpPr>
          <p:cNvPr id="150" name="Google Shape;150;p15"/>
          <p:cNvSpPr txBox="1"/>
          <p:nvPr>
            <p:ph idx="1" type="body"/>
          </p:nvPr>
        </p:nvSpPr>
        <p:spPr>
          <a:xfrm>
            <a:off x="1060925" y="722275"/>
            <a:ext cx="7771500" cy="4145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sz="1400"/>
              <a:t>Deep learning can be considered as a subset of machine learning. It is a field that is based on learning and improving on its own by examining computer algorithms. While machine learning uses simpler concepts, deep learning works with artificial neural networks, which are designed to imitate how humans think and learn.</a:t>
            </a:r>
            <a:endParaRPr sz="1400"/>
          </a:p>
          <a:p>
            <a:pPr indent="-317500" lvl="0" marL="457200" rtl="0" algn="l">
              <a:spcBef>
                <a:spcPts val="0"/>
              </a:spcBef>
              <a:spcAft>
                <a:spcPts val="0"/>
              </a:spcAft>
              <a:buSzPts val="1400"/>
              <a:buChar char="●"/>
            </a:pPr>
            <a:r>
              <a:rPr lang="en-GB" sz="1400"/>
              <a:t>A convolutional neural network (CNN/ConvNet) is a class of deep neural networks, most commonly applied to analyze visual imagery.</a:t>
            </a:r>
            <a:endParaRPr sz="1400"/>
          </a:p>
          <a:p>
            <a:pPr indent="-317500" lvl="0" marL="457200" rtl="0" algn="l">
              <a:spcBef>
                <a:spcPts val="0"/>
              </a:spcBef>
              <a:spcAft>
                <a:spcPts val="0"/>
              </a:spcAft>
              <a:buSzPts val="1400"/>
              <a:buChar char="●"/>
            </a:pPr>
            <a:r>
              <a:rPr lang="en-GB" sz="1400"/>
              <a:t>TensorFlow is a software library or framework, designed by the Google team to implement machine learning and deep learning concepts in the easiest manner. It combines the computational algebra of optimization techniques for easy calculation of many mathematical expressions.</a:t>
            </a:r>
            <a:endParaRPr sz="1400"/>
          </a:p>
          <a:p>
            <a:pPr indent="-317500" lvl="0" marL="457200" rtl="0" algn="l">
              <a:spcBef>
                <a:spcPts val="0"/>
              </a:spcBef>
              <a:spcAft>
                <a:spcPts val="0"/>
              </a:spcAft>
              <a:buSzPts val="1400"/>
              <a:buChar char="●"/>
            </a:pPr>
            <a:r>
              <a:rPr lang="en-GB" sz="1400"/>
              <a:t>Keras is a high level deep learning API written in python for neural networks. It supports multiple backend neural network computations </a:t>
            </a:r>
            <a:r>
              <a:rPr lang="en-GB" sz="1400"/>
              <a:t>and makes implementing neural network easy.</a:t>
            </a:r>
            <a:endParaRPr sz="1400"/>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 </a:t>
            </a:r>
            <a:endParaRPr/>
          </a:p>
        </p:txBody>
      </p:sp>
      <p:pic>
        <p:nvPicPr>
          <p:cNvPr id="282" name="Google Shape;282;p33"/>
          <p:cNvPicPr preferRelativeResize="0"/>
          <p:nvPr/>
        </p:nvPicPr>
        <p:blipFill rotWithShape="1">
          <a:blip r:embed="rId3">
            <a:alphaModFix/>
          </a:blip>
          <a:srcRect b="0" l="0" r="-1173" t="0"/>
          <a:stretch/>
        </p:blipFill>
        <p:spPr>
          <a:xfrm>
            <a:off x="0" y="0"/>
            <a:ext cx="9144001" cy="50814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88" name="Google Shape;288;p3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89" name="Google Shape;289;p34"/>
          <p:cNvPicPr preferRelativeResize="0"/>
          <p:nvPr/>
        </p:nvPicPr>
        <p:blipFill>
          <a:blip r:embed="rId3">
            <a:alphaModFix/>
          </a:blip>
          <a:stretch>
            <a:fillRect/>
          </a:stretch>
        </p:blipFill>
        <p:spPr>
          <a:xfrm>
            <a:off x="0" y="1255"/>
            <a:ext cx="9144001" cy="514099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95" name="Google Shape;295;p3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96" name="Google Shape;296;p35"/>
          <p:cNvPicPr preferRelativeResize="0"/>
          <p:nvPr/>
        </p:nvPicPr>
        <p:blipFill>
          <a:blip r:embed="rId3">
            <a:alphaModFix/>
          </a:blip>
          <a:stretch>
            <a:fillRect/>
          </a:stretch>
        </p:blipFill>
        <p:spPr>
          <a:xfrm>
            <a:off x="0" y="1255"/>
            <a:ext cx="9144001" cy="514099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Conclusion</a:t>
            </a:r>
            <a:endParaRPr/>
          </a:p>
        </p:txBody>
      </p:sp>
      <p:sp>
        <p:nvSpPr>
          <p:cNvPr id="302" name="Google Shape;302;p36"/>
          <p:cNvSpPr txBox="1"/>
          <p:nvPr>
            <p:ph idx="1" type="body"/>
          </p:nvPr>
        </p:nvSpPr>
        <p:spPr>
          <a:xfrm>
            <a:off x="790400" y="1521825"/>
            <a:ext cx="7545900" cy="3373800"/>
          </a:xfrm>
          <a:prstGeom prst="rect">
            <a:avLst/>
          </a:prstGeom>
        </p:spPr>
        <p:txBody>
          <a:bodyPr anchorCtr="0" anchor="t" bIns="91425" lIns="91425" spcFirstLastPara="1" rIns="91425" wrap="square" tIns="91425">
            <a:noAutofit/>
          </a:bodyPr>
          <a:lstStyle/>
          <a:p>
            <a:pPr indent="-317500" lvl="0" marL="457200" rtl="0" algn="l">
              <a:lnSpc>
                <a:spcPct val="95000"/>
              </a:lnSpc>
              <a:spcBef>
                <a:spcPts val="0"/>
              </a:spcBef>
              <a:spcAft>
                <a:spcPts val="0"/>
              </a:spcAft>
              <a:buClr>
                <a:srgbClr val="FFFFFF"/>
              </a:buClr>
              <a:buSzPts val="1400"/>
              <a:buChar char="●"/>
            </a:pPr>
            <a:r>
              <a:rPr lang="en-GB" sz="1400">
                <a:solidFill>
                  <a:srgbClr val="FFFFFF"/>
                </a:solidFill>
              </a:rPr>
              <a:t>In this project, a research to classify Wheat leaf Disease Classification over static facial images using deep learning techniques was developed. </a:t>
            </a:r>
            <a:endParaRPr sz="1400">
              <a:solidFill>
                <a:srgbClr val="FFFFFF"/>
              </a:solidFill>
            </a:endParaRPr>
          </a:p>
          <a:p>
            <a:pPr indent="-317500" lvl="0" marL="457200" rtl="0" algn="l">
              <a:lnSpc>
                <a:spcPct val="95000"/>
              </a:lnSpc>
              <a:spcBef>
                <a:spcPts val="0"/>
              </a:spcBef>
              <a:spcAft>
                <a:spcPts val="0"/>
              </a:spcAft>
              <a:buClr>
                <a:srgbClr val="FFFFFF"/>
              </a:buClr>
              <a:buSzPts val="1400"/>
              <a:buChar char="●"/>
            </a:pPr>
            <a:r>
              <a:rPr lang="en-GB" sz="1400">
                <a:solidFill>
                  <a:srgbClr val="FFFFFF"/>
                </a:solidFill>
              </a:rPr>
              <a:t>This is a complex problem that has already been approached several times with different techniques.</a:t>
            </a:r>
            <a:endParaRPr sz="1400">
              <a:solidFill>
                <a:srgbClr val="FFFFFF"/>
              </a:solidFill>
            </a:endParaRPr>
          </a:p>
          <a:p>
            <a:pPr indent="-317500" lvl="0" marL="457200" rtl="0" algn="l">
              <a:lnSpc>
                <a:spcPct val="95000"/>
              </a:lnSpc>
              <a:spcBef>
                <a:spcPts val="0"/>
              </a:spcBef>
              <a:spcAft>
                <a:spcPts val="0"/>
              </a:spcAft>
              <a:buClr>
                <a:srgbClr val="FFFFFF"/>
              </a:buClr>
              <a:buSzPts val="1400"/>
              <a:buChar char="●"/>
            </a:pPr>
            <a:r>
              <a:rPr lang="en-GB" sz="1400">
                <a:solidFill>
                  <a:srgbClr val="FFFFFF"/>
                </a:solidFill>
              </a:rPr>
              <a:t> While good results have been achieved using feature engineering, this project focused on feature learning, which is one of DL promises. </a:t>
            </a:r>
            <a:endParaRPr sz="1400">
              <a:solidFill>
                <a:srgbClr val="FFFFFF"/>
              </a:solidFill>
            </a:endParaRPr>
          </a:p>
          <a:p>
            <a:pPr indent="-317500" lvl="0" marL="457200" rtl="0" algn="l">
              <a:lnSpc>
                <a:spcPct val="95000"/>
              </a:lnSpc>
              <a:spcBef>
                <a:spcPts val="0"/>
              </a:spcBef>
              <a:spcAft>
                <a:spcPts val="0"/>
              </a:spcAft>
              <a:buClr>
                <a:srgbClr val="FFFFFF"/>
              </a:buClr>
              <a:buSzPts val="1400"/>
              <a:buChar char="●"/>
            </a:pPr>
            <a:r>
              <a:rPr lang="en-GB" sz="1400">
                <a:solidFill>
                  <a:srgbClr val="FFFFFF"/>
                </a:solidFill>
              </a:rPr>
              <a:t>While feature engineering is not necessary, image pre-processing boosts classification accuracy. </a:t>
            </a:r>
            <a:endParaRPr sz="1400">
              <a:solidFill>
                <a:srgbClr val="FFFFFF"/>
              </a:solidFill>
            </a:endParaRPr>
          </a:p>
          <a:p>
            <a:pPr indent="-317500" lvl="0" marL="457200" rtl="0" algn="l">
              <a:lnSpc>
                <a:spcPct val="95000"/>
              </a:lnSpc>
              <a:spcBef>
                <a:spcPts val="0"/>
              </a:spcBef>
              <a:spcAft>
                <a:spcPts val="0"/>
              </a:spcAft>
              <a:buClr>
                <a:srgbClr val="FFFFFF"/>
              </a:buClr>
              <a:buSzPts val="1400"/>
              <a:buChar char="●"/>
            </a:pPr>
            <a:r>
              <a:rPr lang="en-GB" sz="1400">
                <a:solidFill>
                  <a:srgbClr val="FFFFFF"/>
                </a:solidFill>
              </a:rPr>
              <a:t>Hence, it reduces noise on the input data. Nowadays, Agriculture based AI wheat leaf disease includes  is heavily required. </a:t>
            </a:r>
            <a:endParaRPr sz="1400">
              <a:solidFill>
                <a:srgbClr val="FFFFFF"/>
              </a:solidFill>
            </a:endParaRPr>
          </a:p>
          <a:p>
            <a:pPr indent="-317500" lvl="0" marL="457200" rtl="0" algn="l">
              <a:lnSpc>
                <a:spcPct val="95000"/>
              </a:lnSpc>
              <a:spcBef>
                <a:spcPts val="0"/>
              </a:spcBef>
              <a:spcAft>
                <a:spcPts val="0"/>
              </a:spcAft>
              <a:buClr>
                <a:srgbClr val="FFFFFF"/>
              </a:buClr>
              <a:buSzPts val="1400"/>
              <a:buChar char="●"/>
            </a:pPr>
            <a:r>
              <a:rPr lang="en-GB" sz="1400">
                <a:solidFill>
                  <a:srgbClr val="FFFFFF"/>
                </a:solidFill>
              </a:rPr>
              <a:t>The solution totally based on feature learning does not seem close yet because of a major limitation. Thus, leaf Disease classification could be achieved by means of deep learning techniques. </a:t>
            </a:r>
            <a:endParaRPr sz="14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References</a:t>
            </a:r>
            <a:endParaRPr/>
          </a:p>
        </p:txBody>
      </p:sp>
      <p:sp>
        <p:nvSpPr>
          <p:cNvPr id="308" name="Google Shape;308;p37"/>
          <p:cNvSpPr txBox="1"/>
          <p:nvPr>
            <p:ph idx="1" type="body"/>
          </p:nvPr>
        </p:nvSpPr>
        <p:spPr>
          <a:xfrm>
            <a:off x="1297500" y="1307850"/>
            <a:ext cx="7038900" cy="3611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1400"/>
              <a:t>[1]    Amina Khatra, “Yellow Rust Extraction in Wheat Crop based on Color Segmentation Techniques IOSR Journal of Engineering, vol. 3, PP 56-58, December 2013.</a:t>
            </a:r>
            <a:endParaRPr sz="1400"/>
          </a:p>
          <a:p>
            <a:pPr indent="0" lvl="0" marL="0" rtl="0" algn="l">
              <a:spcBef>
                <a:spcPts val="1500"/>
              </a:spcBef>
              <a:spcAft>
                <a:spcPts val="0"/>
              </a:spcAft>
              <a:buNone/>
            </a:pPr>
            <a:r>
              <a:rPr lang="en-GB" sz="1400"/>
              <a:t>[2]    Sumit Nema, Bharat Mishra and Mamta Lambert “Android Application of Wheat Leaf Disease Detection and Prevention using Machine Learning”, International Journal of Trend in Research and Development., vol. 7(2), April 2020, ISSN: 2394-9333.</a:t>
            </a:r>
            <a:endParaRPr sz="1400"/>
          </a:p>
          <a:p>
            <a:pPr indent="0" lvl="0" marL="0" rtl="0" algn="l">
              <a:spcBef>
                <a:spcPts val="1500"/>
              </a:spcBef>
              <a:spcAft>
                <a:spcPts val="0"/>
              </a:spcAft>
              <a:buNone/>
            </a:pPr>
            <a:r>
              <a:rPr lang="en-GB" sz="1400"/>
              <a:t>[3]    Er.Varinderjit Kaur and  Dr.Ashish Oberoi, “Wheat Disease Detection Using SVM Classifier,” JETIR, August 2018, Volume 5, Issue 8, ISSN-2349-5162.</a:t>
            </a:r>
            <a:endParaRPr sz="1400"/>
          </a:p>
          <a:p>
            <a:pPr indent="0" lvl="0" marL="0" rtl="0" algn="l">
              <a:spcBef>
                <a:spcPts val="1500"/>
              </a:spcBef>
              <a:spcAft>
                <a:spcPts val="0"/>
              </a:spcAft>
              <a:buNone/>
            </a:pPr>
            <a:r>
              <a:rPr lang="en-GB" sz="1400"/>
              <a:t>[4]    Simranjeet Kaur, Geetanjali Babbar, Navneet Sandhu and Dr. Gagan Jindal,” Various Plant Diseases Detection Using Image Processing Methods,” IJSDR, June 2019, Volume 4, Issue 6, ISSN: 2455-2631.</a:t>
            </a:r>
            <a:endParaRPr sz="1400"/>
          </a:p>
          <a:p>
            <a:pPr indent="0" lvl="0" marL="0" rtl="0" algn="l">
              <a:spcBef>
                <a:spcPts val="1500"/>
              </a:spcBef>
              <a:spcAft>
                <a:spcPts val="1200"/>
              </a:spcAft>
              <a:buNone/>
            </a:pPr>
            <a:r>
              <a:t/>
            </a:r>
            <a:endParaRPr sz="14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8"/>
          <p:cNvSpPr txBox="1"/>
          <p:nvPr>
            <p:ph idx="1" type="body"/>
          </p:nvPr>
        </p:nvSpPr>
        <p:spPr>
          <a:xfrm>
            <a:off x="311700" y="255150"/>
            <a:ext cx="8520600" cy="46332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en-GB" sz="4800">
                <a:latin typeface="Calibri"/>
                <a:ea typeface="Calibri"/>
                <a:cs typeface="Calibri"/>
                <a:sym typeface="Calibri"/>
              </a:rPr>
              <a:t>Thank you!</a:t>
            </a:r>
            <a:endParaRPr sz="48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Literature Survey</a:t>
            </a:r>
            <a:endParaRPr/>
          </a:p>
        </p:txBody>
      </p:sp>
      <p:sp>
        <p:nvSpPr>
          <p:cNvPr id="156" name="Google Shape;156;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 </a:t>
            </a:r>
            <a:endParaRPr/>
          </a:p>
        </p:txBody>
      </p:sp>
      <p:pic>
        <p:nvPicPr>
          <p:cNvPr id="157" name="Google Shape;157;p16"/>
          <p:cNvPicPr preferRelativeResize="0"/>
          <p:nvPr/>
        </p:nvPicPr>
        <p:blipFill>
          <a:blip r:embed="rId3">
            <a:alphaModFix/>
          </a:blip>
          <a:stretch>
            <a:fillRect/>
          </a:stretch>
        </p:blipFill>
        <p:spPr>
          <a:xfrm>
            <a:off x="200363" y="943750"/>
            <a:ext cx="8743275" cy="40637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1415450" y="63132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Problem Statement</a:t>
            </a:r>
            <a:endParaRPr/>
          </a:p>
        </p:txBody>
      </p:sp>
      <p:sp>
        <p:nvSpPr>
          <p:cNvPr id="163" name="Google Shape;163;p17"/>
          <p:cNvSpPr txBox="1"/>
          <p:nvPr>
            <p:ph idx="1" type="body"/>
          </p:nvPr>
        </p:nvSpPr>
        <p:spPr>
          <a:xfrm>
            <a:off x="395850" y="1085325"/>
            <a:ext cx="8352300" cy="3834300"/>
          </a:xfrm>
          <a:prstGeom prst="rect">
            <a:avLst/>
          </a:prstGeom>
        </p:spPr>
        <p:txBody>
          <a:bodyPr anchorCtr="0" anchor="ctr" bIns="91425" lIns="91425" spcFirstLastPara="1" rIns="91425" wrap="square" tIns="91425">
            <a:noAutofit/>
          </a:bodyPr>
          <a:lstStyle/>
          <a:p>
            <a:pPr indent="-317500" lvl="0" marL="457200" rtl="0" algn="l">
              <a:lnSpc>
                <a:spcPct val="105000"/>
              </a:lnSpc>
              <a:spcBef>
                <a:spcPts val="0"/>
              </a:spcBef>
              <a:spcAft>
                <a:spcPts val="0"/>
              </a:spcAft>
              <a:buSzPts val="1400"/>
              <a:buChar char="●"/>
            </a:pPr>
            <a:r>
              <a:rPr lang="en-GB" sz="1400"/>
              <a:t>One of the important sectors of Indian Economy is Agriculture. Employment to almost 50% of  the countries workforce is provided by Indian agriculture sector. </a:t>
            </a:r>
            <a:endParaRPr sz="1400"/>
          </a:p>
          <a:p>
            <a:pPr indent="-317500" lvl="0" marL="457200" rtl="0" algn="l">
              <a:lnSpc>
                <a:spcPct val="105000"/>
              </a:lnSpc>
              <a:spcBef>
                <a:spcPts val="0"/>
              </a:spcBef>
              <a:spcAft>
                <a:spcPts val="0"/>
              </a:spcAft>
              <a:buSzPts val="1400"/>
              <a:buChar char="●"/>
            </a:pPr>
            <a:r>
              <a:rPr lang="en-GB" sz="1400"/>
              <a:t>India is known to be the world's  largest producer of pulses, rice, wheat, spices and spice products. Farmer's economic growth depends on the quality of the products that they produce, which relies on the plant's growth and the yield they get. Therefore, in field of agriculture, detection of disease in plants plays an instrumental role.</a:t>
            </a:r>
            <a:endParaRPr sz="1400"/>
          </a:p>
          <a:p>
            <a:pPr indent="-317500" lvl="0" marL="457200" rtl="0" algn="l">
              <a:lnSpc>
                <a:spcPct val="105000"/>
              </a:lnSpc>
              <a:spcBef>
                <a:spcPts val="0"/>
              </a:spcBef>
              <a:spcAft>
                <a:spcPts val="0"/>
              </a:spcAft>
              <a:buSzPts val="1400"/>
              <a:buChar char="●"/>
            </a:pPr>
            <a:r>
              <a:rPr lang="en-GB" sz="1400"/>
              <a:t> Plants are highly prone to diseases that affect the growth of the plant which in turn affects the ecology of the farmer. In order to detect a plant disease at very initial stage, use of automatic disease detection technique is advantageous. </a:t>
            </a:r>
            <a:endParaRPr sz="1400"/>
          </a:p>
          <a:p>
            <a:pPr indent="-317500" lvl="0" marL="457200" rtl="0" algn="l">
              <a:lnSpc>
                <a:spcPct val="105000"/>
              </a:lnSpc>
              <a:spcBef>
                <a:spcPts val="0"/>
              </a:spcBef>
              <a:spcAft>
                <a:spcPts val="0"/>
              </a:spcAft>
              <a:buSzPts val="1400"/>
              <a:buChar char="●"/>
            </a:pPr>
            <a:r>
              <a:rPr lang="en-GB" sz="1400"/>
              <a:t>The symptoms of plant diseases are conspicuous in different parts of a plant such as leaves, etc. Manual detection of plant disease using leaf images is a tedious job. Hence, it is required to develop computational methods which will make the process of disease detection and classification using leaf images automatic.</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Development Environment</a:t>
            </a:r>
            <a:endParaRPr/>
          </a:p>
        </p:txBody>
      </p:sp>
      <p:sp>
        <p:nvSpPr>
          <p:cNvPr id="169" name="Google Shape;169;p18"/>
          <p:cNvSpPr txBox="1"/>
          <p:nvPr>
            <p:ph idx="1" type="body"/>
          </p:nvPr>
        </p:nvSpPr>
        <p:spPr>
          <a:xfrm>
            <a:off x="1297500" y="1116150"/>
            <a:ext cx="7038900" cy="291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sz="1400"/>
              <a:t>Software Requirements:	</a:t>
            </a:r>
            <a:endParaRPr sz="1400"/>
          </a:p>
          <a:p>
            <a:pPr indent="457200" lvl="0" marL="0" rtl="0" algn="l">
              <a:spcBef>
                <a:spcPts val="1200"/>
              </a:spcBef>
              <a:spcAft>
                <a:spcPts val="0"/>
              </a:spcAft>
              <a:buNone/>
            </a:pPr>
            <a:r>
              <a:rPr lang="en-GB" sz="1400"/>
              <a:t>Operating System  : Windows </a:t>
            </a:r>
            <a:endParaRPr sz="1400"/>
          </a:p>
          <a:p>
            <a:pPr indent="457200" lvl="0" marL="0" rtl="0" algn="l">
              <a:spcBef>
                <a:spcPts val="1200"/>
              </a:spcBef>
              <a:spcAft>
                <a:spcPts val="0"/>
              </a:spcAft>
              <a:buNone/>
            </a:pPr>
            <a:r>
              <a:rPr lang="en-GB" sz="1400"/>
              <a:t>Simulation Tool  	  : Anaconda with Jupyter Notebook</a:t>
            </a:r>
            <a:endParaRPr sz="1400"/>
          </a:p>
          <a:p>
            <a:pPr indent="-317500" lvl="0" marL="457200" rtl="0" algn="l">
              <a:spcBef>
                <a:spcPts val="1200"/>
              </a:spcBef>
              <a:spcAft>
                <a:spcPts val="0"/>
              </a:spcAft>
              <a:buSzPts val="1400"/>
              <a:buChar char="●"/>
            </a:pPr>
            <a:r>
              <a:rPr lang="en-GB" sz="1400"/>
              <a:t>Hardware requirements:</a:t>
            </a:r>
            <a:endParaRPr sz="1400"/>
          </a:p>
          <a:p>
            <a:pPr indent="457200" lvl="0" marL="0" rtl="0" algn="l">
              <a:spcBef>
                <a:spcPts val="1200"/>
              </a:spcBef>
              <a:spcAft>
                <a:spcPts val="0"/>
              </a:spcAft>
              <a:buNone/>
            </a:pPr>
            <a:r>
              <a:rPr lang="en-GB" sz="1400"/>
              <a:t>Processor   		 : Pentium IV/III</a:t>
            </a:r>
            <a:endParaRPr sz="1400"/>
          </a:p>
          <a:p>
            <a:pPr indent="457200" lvl="0" marL="0" rtl="0" algn="l">
              <a:spcBef>
                <a:spcPts val="1200"/>
              </a:spcBef>
              <a:spcAft>
                <a:spcPts val="0"/>
              </a:spcAft>
              <a:buNone/>
            </a:pPr>
            <a:r>
              <a:rPr lang="en-GB" sz="1400"/>
              <a:t>Hard disk 		 : Minimum  300 GB</a:t>
            </a:r>
            <a:endParaRPr sz="1400"/>
          </a:p>
          <a:p>
            <a:pPr indent="457200" lvl="0" marL="0" rtl="0" algn="l">
              <a:spcBef>
                <a:spcPts val="1200"/>
              </a:spcBef>
              <a:spcAft>
                <a:spcPts val="0"/>
              </a:spcAft>
              <a:buNone/>
            </a:pPr>
            <a:r>
              <a:rPr lang="en-GB" sz="1400"/>
              <a:t>RAM         		 : Minimum  4 GB</a:t>
            </a:r>
            <a:endParaRPr sz="1400"/>
          </a:p>
          <a:p>
            <a:pPr indent="0" lvl="0" marL="0" rtl="0" algn="l">
              <a:spcBef>
                <a:spcPts val="1200"/>
              </a:spcBef>
              <a:spcAft>
                <a:spcPts val="1200"/>
              </a:spcAft>
              <a:buNone/>
            </a:pPr>
            <a:r>
              <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9"/>
          <p:cNvSpPr txBox="1"/>
          <p:nvPr>
            <p:ph type="title"/>
          </p:nvPr>
        </p:nvSpPr>
        <p:spPr>
          <a:xfrm>
            <a:off x="311700" y="9585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System Architecture:-</a:t>
            </a:r>
            <a:endParaRPr/>
          </a:p>
        </p:txBody>
      </p:sp>
      <p:pic>
        <p:nvPicPr>
          <p:cNvPr id="175" name="Google Shape;175;p19"/>
          <p:cNvPicPr preferRelativeResize="0"/>
          <p:nvPr/>
        </p:nvPicPr>
        <p:blipFill>
          <a:blip r:embed="rId3">
            <a:alphaModFix/>
          </a:blip>
          <a:stretch>
            <a:fillRect/>
          </a:stretch>
        </p:blipFill>
        <p:spPr>
          <a:xfrm>
            <a:off x="1510425" y="794100"/>
            <a:ext cx="6123138" cy="4170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idx="1" type="body"/>
          </p:nvPr>
        </p:nvSpPr>
        <p:spPr>
          <a:xfrm>
            <a:off x="819200" y="866775"/>
            <a:ext cx="8013000" cy="379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t/>
            </a:r>
            <a:endParaRPr b="1"/>
          </a:p>
          <a:p>
            <a:pPr indent="0" lvl="0" marL="0" rtl="0" algn="l">
              <a:spcBef>
                <a:spcPts val="1200"/>
              </a:spcBef>
              <a:spcAft>
                <a:spcPts val="1200"/>
              </a:spcAft>
              <a:buNone/>
            </a:pPr>
            <a:r>
              <a:t/>
            </a:r>
            <a:endParaRPr b="1"/>
          </a:p>
        </p:txBody>
      </p:sp>
      <p:pic>
        <p:nvPicPr>
          <p:cNvPr id="181" name="Google Shape;181;p20"/>
          <p:cNvPicPr preferRelativeResize="0"/>
          <p:nvPr/>
        </p:nvPicPr>
        <p:blipFill>
          <a:blip r:embed="rId3">
            <a:alphaModFix/>
          </a:blip>
          <a:stretch>
            <a:fillRect/>
          </a:stretch>
        </p:blipFill>
        <p:spPr>
          <a:xfrm>
            <a:off x="2943225" y="866775"/>
            <a:ext cx="3257550" cy="3409950"/>
          </a:xfrm>
          <a:prstGeom prst="rect">
            <a:avLst/>
          </a:prstGeom>
          <a:noFill/>
          <a:ln>
            <a:noFill/>
          </a:ln>
        </p:spPr>
      </p:pic>
      <p:sp>
        <p:nvSpPr>
          <p:cNvPr id="182" name="Google Shape;182;p20"/>
          <p:cNvSpPr txBox="1"/>
          <p:nvPr/>
        </p:nvSpPr>
        <p:spPr>
          <a:xfrm>
            <a:off x="1114675" y="228300"/>
            <a:ext cx="24978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400">
                <a:solidFill>
                  <a:schemeClr val="lt1"/>
                </a:solidFill>
                <a:latin typeface="Montserrat"/>
                <a:ea typeface="Montserrat"/>
                <a:cs typeface="Montserrat"/>
                <a:sym typeface="Montserrat"/>
              </a:rPr>
              <a:t>System Design</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System Design - WorkFlow Diagram / Data Flow Diagram (DFD)</a:t>
            </a:r>
            <a:endParaRPr/>
          </a:p>
        </p:txBody>
      </p:sp>
      <p:sp>
        <p:nvSpPr>
          <p:cNvPr id="188" name="Google Shape;188;p21"/>
          <p:cNvSpPr txBox="1"/>
          <p:nvPr>
            <p:ph idx="1" type="body"/>
          </p:nvPr>
        </p:nvSpPr>
        <p:spPr>
          <a:xfrm rot="10800000">
            <a:off x="8336250" y="4824950"/>
            <a:ext cx="216600" cy="1062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1200"/>
              </a:spcAft>
              <a:buNone/>
            </a:pPr>
            <a:r>
              <a:rPr lang="en-GB"/>
              <a:t> </a:t>
            </a:r>
            <a:endParaRPr/>
          </a:p>
        </p:txBody>
      </p:sp>
      <p:pic>
        <p:nvPicPr>
          <p:cNvPr id="189" name="Google Shape;189;p21"/>
          <p:cNvPicPr preferRelativeResize="0"/>
          <p:nvPr/>
        </p:nvPicPr>
        <p:blipFill>
          <a:blip r:embed="rId3">
            <a:alphaModFix/>
          </a:blip>
          <a:stretch>
            <a:fillRect/>
          </a:stretch>
        </p:blipFill>
        <p:spPr>
          <a:xfrm>
            <a:off x="3544400" y="1307850"/>
            <a:ext cx="5326976" cy="2997250"/>
          </a:xfrm>
          <a:prstGeom prst="rect">
            <a:avLst/>
          </a:prstGeom>
          <a:noFill/>
          <a:ln>
            <a:noFill/>
          </a:ln>
        </p:spPr>
      </p:pic>
      <p:pic>
        <p:nvPicPr>
          <p:cNvPr id="190" name="Google Shape;190;p21"/>
          <p:cNvPicPr preferRelativeResize="0"/>
          <p:nvPr/>
        </p:nvPicPr>
        <p:blipFill>
          <a:blip r:embed="rId4">
            <a:alphaModFix/>
          </a:blip>
          <a:stretch>
            <a:fillRect/>
          </a:stretch>
        </p:blipFill>
        <p:spPr>
          <a:xfrm>
            <a:off x="586901" y="1307850"/>
            <a:ext cx="2551124" cy="3376883"/>
          </a:xfrm>
          <a:prstGeom prst="rect">
            <a:avLst/>
          </a:prstGeom>
          <a:noFill/>
          <a:ln>
            <a:noFill/>
          </a:ln>
        </p:spPr>
      </p:pic>
      <p:sp>
        <p:nvSpPr>
          <p:cNvPr id="191" name="Google Shape;191;p21"/>
          <p:cNvSpPr txBox="1"/>
          <p:nvPr/>
        </p:nvSpPr>
        <p:spPr>
          <a:xfrm>
            <a:off x="924613" y="4677950"/>
            <a:ext cx="237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WorkFlow Diagram</a:t>
            </a:r>
            <a:endParaRPr>
              <a:solidFill>
                <a:schemeClr val="lt1"/>
              </a:solidFill>
              <a:latin typeface="Lato"/>
              <a:ea typeface="Lato"/>
              <a:cs typeface="Lato"/>
              <a:sym typeface="Lato"/>
            </a:endParaRPr>
          </a:p>
        </p:txBody>
      </p:sp>
      <p:sp>
        <p:nvSpPr>
          <p:cNvPr id="192" name="Google Shape;192;p21"/>
          <p:cNvSpPr txBox="1"/>
          <p:nvPr/>
        </p:nvSpPr>
        <p:spPr>
          <a:xfrm>
            <a:off x="5355875" y="4424750"/>
            <a:ext cx="278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Data Flow Diagram</a:t>
            </a:r>
            <a:endParaRPr>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System Design - ER Diagram / Use Case Diagram</a:t>
            </a:r>
            <a:endParaRPr/>
          </a:p>
        </p:txBody>
      </p:sp>
      <p:sp>
        <p:nvSpPr>
          <p:cNvPr id="198" name="Google Shape;198;p22"/>
          <p:cNvSpPr txBox="1"/>
          <p:nvPr>
            <p:ph idx="1" type="body"/>
          </p:nvPr>
        </p:nvSpPr>
        <p:spPr>
          <a:xfrm>
            <a:off x="1297500" y="1307850"/>
            <a:ext cx="7038900" cy="351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 </a:t>
            </a:r>
            <a:endParaRPr/>
          </a:p>
        </p:txBody>
      </p:sp>
      <p:pic>
        <p:nvPicPr>
          <p:cNvPr id="199" name="Google Shape;199;p22"/>
          <p:cNvPicPr preferRelativeResize="0"/>
          <p:nvPr/>
        </p:nvPicPr>
        <p:blipFill>
          <a:blip r:embed="rId3">
            <a:alphaModFix/>
          </a:blip>
          <a:stretch>
            <a:fillRect/>
          </a:stretch>
        </p:blipFill>
        <p:spPr>
          <a:xfrm>
            <a:off x="239150" y="1554950"/>
            <a:ext cx="4078550" cy="2833525"/>
          </a:xfrm>
          <a:prstGeom prst="rect">
            <a:avLst/>
          </a:prstGeom>
          <a:noFill/>
          <a:ln>
            <a:noFill/>
          </a:ln>
        </p:spPr>
      </p:pic>
      <p:pic>
        <p:nvPicPr>
          <p:cNvPr id="200" name="Google Shape;200;p22"/>
          <p:cNvPicPr preferRelativeResize="0"/>
          <p:nvPr/>
        </p:nvPicPr>
        <p:blipFill>
          <a:blip r:embed="rId4">
            <a:alphaModFix/>
          </a:blip>
          <a:stretch>
            <a:fillRect/>
          </a:stretch>
        </p:blipFill>
        <p:spPr>
          <a:xfrm>
            <a:off x="4572000" y="1177874"/>
            <a:ext cx="4477626" cy="3517200"/>
          </a:xfrm>
          <a:prstGeom prst="rect">
            <a:avLst/>
          </a:prstGeom>
          <a:noFill/>
          <a:ln>
            <a:noFill/>
          </a:ln>
        </p:spPr>
      </p:pic>
      <p:sp>
        <p:nvSpPr>
          <p:cNvPr id="201" name="Google Shape;201;p22"/>
          <p:cNvSpPr txBox="1"/>
          <p:nvPr/>
        </p:nvSpPr>
        <p:spPr>
          <a:xfrm>
            <a:off x="1510025" y="4553650"/>
            <a:ext cx="193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ER Diagram</a:t>
            </a:r>
            <a:endParaRPr>
              <a:solidFill>
                <a:schemeClr val="lt1"/>
              </a:solidFill>
              <a:latin typeface="Lato"/>
              <a:ea typeface="Lato"/>
              <a:cs typeface="Lato"/>
              <a:sym typeface="Lato"/>
            </a:endParaRPr>
          </a:p>
        </p:txBody>
      </p:sp>
      <p:sp>
        <p:nvSpPr>
          <p:cNvPr id="202" name="Google Shape;202;p22"/>
          <p:cNvSpPr txBox="1"/>
          <p:nvPr/>
        </p:nvSpPr>
        <p:spPr>
          <a:xfrm>
            <a:off x="6275975" y="4695075"/>
            <a:ext cx="184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Use case Diagram</a:t>
            </a:r>
            <a:endParaRPr>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